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57" r:id="rId8"/>
    <p:sldId id="270" r:id="rId9"/>
    <p:sldId id="259" r:id="rId10"/>
    <p:sldId id="260" r:id="rId11"/>
    <p:sldId id="261" r:id="rId12"/>
    <p:sldId id="262" r:id="rId13"/>
    <p:sldId id="263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5A2781"/>
    <a:srgbClr val="FF0066"/>
    <a:srgbClr val="25C10B"/>
    <a:srgbClr val="5F5F5F"/>
    <a:srgbClr val="006699"/>
    <a:srgbClr val="DFF1C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1" y="4581128"/>
            <a:ext cx="8764047" cy="1222375"/>
          </a:xfrm>
        </p:spPr>
        <p:txBody>
          <a:bodyPr>
            <a:noAutofit/>
          </a:bodyPr>
          <a:lstStyle/>
          <a:p>
            <a:pPr algn="ctr"/>
            <a:r>
              <a:rPr lang="ru-RU" sz="3200" b="1" cap="none" dirty="0" smtClean="0">
                <a:solidFill>
                  <a:srgbClr val="0000CC"/>
                </a:solidFill>
                <a:effectLst/>
                <a:latin typeface="Century Schoolbook" pitchFamily="18" charset="0"/>
              </a:rPr>
              <a:t>Каримова Елена Павловна,</a:t>
            </a:r>
            <a:br>
              <a:rPr lang="ru-RU" sz="3200" b="1" cap="none" dirty="0" smtClean="0">
                <a:solidFill>
                  <a:srgbClr val="0000CC"/>
                </a:solidFill>
                <a:effectLst/>
                <a:latin typeface="Century Schoolbook" pitchFamily="18" charset="0"/>
              </a:rPr>
            </a:br>
            <a:r>
              <a:rPr lang="ru-RU" sz="3200" b="1" cap="none" dirty="0" smtClean="0">
                <a:solidFill>
                  <a:srgbClr val="0000CC"/>
                </a:solidFill>
                <a:effectLst/>
                <a:latin typeface="Century Schoolbook" pitchFamily="18" charset="0"/>
              </a:rPr>
              <a:t> воспитатель МДОУ «ДС №9 «</a:t>
            </a:r>
            <a:r>
              <a:rPr lang="ru-RU" sz="3200" b="1" cap="none" dirty="0" err="1" smtClean="0">
                <a:solidFill>
                  <a:srgbClr val="0000CC"/>
                </a:solidFill>
                <a:effectLst/>
                <a:latin typeface="Century Schoolbook" pitchFamily="18" charset="0"/>
              </a:rPr>
              <a:t>Журавушка</a:t>
            </a:r>
            <a:r>
              <a:rPr lang="ru-RU" sz="3200" b="1" cap="none" dirty="0" smtClean="0">
                <a:solidFill>
                  <a:srgbClr val="0000CC"/>
                </a:solidFill>
                <a:effectLst/>
                <a:latin typeface="Century Schoolbook" pitchFamily="18" charset="0"/>
              </a:rPr>
              <a:t>»</a:t>
            </a:r>
            <a:endParaRPr lang="ru-RU" sz="3200" b="1" cap="none" dirty="0">
              <a:solidFill>
                <a:srgbClr val="0000CC"/>
              </a:solidFill>
              <a:effectLst/>
              <a:latin typeface="Century Schoolbook" pitchFamily="18" charset="0"/>
            </a:endParaRPr>
          </a:p>
        </p:txBody>
      </p:sp>
      <p:pic>
        <p:nvPicPr>
          <p:cNvPr id="4" name="Рисунок 3" descr="image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43159" y="545796"/>
            <a:ext cx="3600400" cy="3577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124744"/>
            <a:ext cx="5509120" cy="238777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Schoolbook" pitchFamily="18" charset="0"/>
            </a:endParaRPr>
          </a:p>
          <a:p>
            <a:pPr algn="ctr">
              <a:lnSpc>
                <a:spcPct val="150000"/>
              </a:lnSpc>
            </a:pP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Schoolbook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Schoolbook" pitchFamily="18" charset="0"/>
              </a:rPr>
              <a:t>Мастер – класс </a:t>
            </a:r>
          </a:p>
          <a:p>
            <a:pPr algn="ctr">
              <a:lnSpc>
                <a:spcPct val="150000"/>
              </a:lnSpc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Schoolbook" pitchFamily="18" charset="0"/>
              </a:rPr>
              <a:t>На тему: «Тёплые картины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Schoolbook" pitchFamily="18" charset="0"/>
              </a:rPr>
              <a:t>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740604"/>
            <a:ext cx="2714074" cy="39082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age (1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613230"/>
            <a:ext cx="2891055" cy="423878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age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593121">
            <a:off x="3678203" y="3044673"/>
            <a:ext cx="2547352" cy="3316833"/>
          </a:xfrm>
          <a:prstGeom prst="roundRect">
            <a:avLst>
              <a:gd name="adj" fmla="val 16667"/>
            </a:avLst>
          </a:prstGeom>
          <a:ln w="28575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23528" y="260647"/>
            <a:ext cx="4896544" cy="247197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00CC"/>
                </a:solidFill>
                <a:latin typeface="Century Schoolbook" pitchFamily="18" charset="0"/>
              </a:rPr>
              <a:t>Духовность – высший уровень развития и </a:t>
            </a:r>
            <a:r>
              <a:rPr lang="ru-RU" b="1" dirty="0" err="1">
                <a:solidFill>
                  <a:srgbClr val="0000CC"/>
                </a:solidFill>
                <a:latin typeface="Century Schoolbook" pitchFamily="18" charset="0"/>
              </a:rPr>
              <a:t>саморегуляции</a:t>
            </a:r>
            <a:r>
              <a:rPr lang="ru-RU" b="1" dirty="0">
                <a:solidFill>
                  <a:srgbClr val="0000CC"/>
                </a:solidFill>
                <a:latin typeface="Century Schoolbook" pitchFamily="18" charset="0"/>
              </a:rPr>
              <a:t> зрелой личности, на котором основными мотивационно-смысловыми регуляторами ее жизнедеятельности становятся высшие человеческие ценности. </a:t>
            </a:r>
            <a:endParaRPr lang="ru-RU" b="1" dirty="0" smtClean="0">
              <a:solidFill>
                <a:srgbClr val="0000CC"/>
              </a:solidFill>
              <a:latin typeface="Century Schoolbook" pitchFamily="18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00CC"/>
              </a:solidFill>
              <a:latin typeface="Century Schoolbook" pitchFamily="18" charset="0"/>
            </a:endParaRPr>
          </a:p>
          <a:p>
            <a:pPr marL="0" indent="0" algn="r">
              <a:buNone/>
            </a:pPr>
            <a:r>
              <a:rPr lang="ru-RU" b="1" dirty="0" smtClean="0">
                <a:solidFill>
                  <a:srgbClr val="0000CC"/>
                </a:solidFill>
                <a:latin typeface="Century Schoolbook" pitchFamily="18" charset="0"/>
              </a:rPr>
              <a:t>(</a:t>
            </a:r>
            <a:r>
              <a:rPr lang="ru-RU" b="1" dirty="0">
                <a:solidFill>
                  <a:srgbClr val="0000CC"/>
                </a:solidFill>
                <a:latin typeface="Century Schoolbook" pitchFamily="18" charset="0"/>
              </a:rPr>
              <a:t>Общая психология. Словарь)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9023" y="3933056"/>
            <a:ext cx="3355497" cy="2516623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Рисунок 7" descr="image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83868" y="3412343"/>
            <a:ext cx="2088232" cy="27843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Содержимое 7"/>
          <p:cNvSpPr txBox="1">
            <a:spLocks/>
          </p:cNvSpPr>
          <p:nvPr/>
        </p:nvSpPr>
        <p:spPr>
          <a:xfrm>
            <a:off x="179512" y="246761"/>
            <a:ext cx="6192688" cy="247197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0" name="Содержимое 7"/>
          <p:cNvSpPr txBox="1">
            <a:spLocks/>
          </p:cNvSpPr>
          <p:nvPr/>
        </p:nvSpPr>
        <p:spPr>
          <a:xfrm>
            <a:off x="172375" y="246761"/>
            <a:ext cx="6408712" cy="294394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>
            <a:normAutofit fontScale="325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endParaRPr lang="ru-RU" b="1" dirty="0" smtClean="0">
              <a:solidFill>
                <a:srgbClr val="FF0000"/>
              </a:solidFill>
              <a:latin typeface="Century Schoolbook" pitchFamily="18" charset="0"/>
            </a:endParaRPr>
          </a:p>
          <a:p>
            <a:pPr marL="0" indent="0" algn="ctr">
              <a:buNone/>
            </a:pPr>
            <a:r>
              <a:rPr lang="ru-RU" sz="6200" b="1" dirty="0">
                <a:solidFill>
                  <a:srgbClr val="0000CC"/>
                </a:solidFill>
                <a:latin typeface="Century Schoolbook" pitchFamily="18" charset="0"/>
              </a:rPr>
              <a:t>«Видим, что малое деревце ко всякой стороне удобно преклоняется, и куда преклонится так и растет. Так и малое дитя. Научится ли добру  в юности своей, - добр во всей жизни будет. Научится ли злу - и зол всю жизнь будет; ибо от воспитания, как от семени плоды, все прочее время жизни зависит».  </a:t>
            </a:r>
          </a:p>
          <a:p>
            <a:pPr marL="0" indent="0" algn="r">
              <a:buNone/>
            </a:pPr>
            <a:r>
              <a:rPr lang="ru-RU" sz="6200" b="1" dirty="0">
                <a:solidFill>
                  <a:srgbClr val="0000CC"/>
                </a:solidFill>
                <a:latin typeface="Century Schoolbook" pitchFamily="18" charset="0"/>
              </a:rPr>
              <a:t>                                                                                                                         Свят. Тихон </a:t>
            </a:r>
          </a:p>
          <a:p>
            <a:endParaRPr lang="ru-RU" sz="6200" dirty="0"/>
          </a:p>
        </p:txBody>
      </p:sp>
      <p:pic>
        <p:nvPicPr>
          <p:cNvPr id="4" name="Содержимое 3" descr="image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81116" y="2828237"/>
            <a:ext cx="3024336" cy="39525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image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516981"/>
            <a:ext cx="2356296" cy="33337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 (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548680"/>
            <a:ext cx="3456384" cy="3498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image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908720"/>
            <a:ext cx="3701608" cy="51240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Содержимое 7"/>
          <p:cNvSpPr txBox="1">
            <a:spLocks/>
          </p:cNvSpPr>
          <p:nvPr/>
        </p:nvSpPr>
        <p:spPr>
          <a:xfrm>
            <a:off x="4427984" y="4365104"/>
            <a:ext cx="4536504" cy="22322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rmAutofit fontScale="92500"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ru-RU" sz="2600" b="1" dirty="0">
                <a:solidFill>
                  <a:srgbClr val="FF0000"/>
                </a:solidFill>
                <a:latin typeface="Century Schoolbook" pitchFamily="18" charset="0"/>
              </a:rPr>
              <a:t>... Каждому надлежит детей своих </a:t>
            </a:r>
            <a:r>
              <a:rPr lang="ru-RU" sz="2600" b="1" dirty="0" err="1" smtClean="0">
                <a:solidFill>
                  <a:srgbClr val="FF0000"/>
                </a:solidFill>
                <a:latin typeface="Century Schoolbook" pitchFamily="18" charset="0"/>
              </a:rPr>
              <a:t>украшати</a:t>
            </a:r>
            <a:r>
              <a:rPr lang="ru-RU" sz="2600" b="1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ru-RU" sz="2600" b="1" dirty="0">
                <a:solidFill>
                  <a:srgbClr val="FF0000"/>
                </a:solidFill>
                <a:latin typeface="Century Schoolbook" pitchFamily="18" charset="0"/>
              </a:rPr>
              <a:t>украшением </a:t>
            </a:r>
            <a:r>
              <a:rPr lang="ru-RU" sz="2600" b="1" dirty="0" smtClean="0">
                <a:solidFill>
                  <a:srgbClr val="FF0000"/>
                </a:solidFill>
                <a:latin typeface="Century Schoolbook" pitchFamily="18" charset="0"/>
              </a:rPr>
              <a:t>духовным</a:t>
            </a:r>
            <a:r>
              <a:rPr lang="ru-RU" sz="2600" b="1" dirty="0">
                <a:solidFill>
                  <a:srgbClr val="FF0000"/>
                </a:solidFill>
                <a:latin typeface="Century Schoolbook" pitchFamily="18" charset="0"/>
              </a:rPr>
              <a:t>.</a:t>
            </a:r>
          </a:p>
          <a:p>
            <a:pPr marL="0" indent="0" algn="r">
              <a:buNone/>
            </a:pPr>
            <a:endParaRPr lang="ru-RU" sz="2600" b="1" dirty="0" smtClean="0">
              <a:solidFill>
                <a:srgbClr val="FF0000"/>
              </a:solidFill>
              <a:latin typeface="Century Schoolbook" pitchFamily="18" charset="0"/>
            </a:endParaRPr>
          </a:p>
          <a:p>
            <a:pPr marL="0" indent="0" algn="r"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Century Schoolbook" pitchFamily="18" charset="0"/>
              </a:rPr>
              <a:t>И</a:t>
            </a:r>
            <a:r>
              <a:rPr lang="ru-RU" sz="2600" b="1" dirty="0">
                <a:solidFill>
                  <a:srgbClr val="FF0000"/>
                </a:solidFill>
                <a:latin typeface="Century Schoolbook" pitchFamily="18" charset="0"/>
              </a:rPr>
              <a:t>. Т. Посошков, </a:t>
            </a:r>
            <a:r>
              <a:rPr lang="en-US" sz="2600" b="1" dirty="0">
                <a:solidFill>
                  <a:srgbClr val="FF0000"/>
                </a:solidFill>
                <a:latin typeface="Century Schoolbook" pitchFamily="18" charset="0"/>
              </a:rPr>
              <a:t>XVII</a:t>
            </a:r>
            <a:r>
              <a:rPr lang="ru-RU" sz="2600" b="1" dirty="0">
                <a:solidFill>
                  <a:srgbClr val="FF0000"/>
                </a:solidFill>
                <a:latin typeface="Century Schoolbook" pitchFamily="18" charset="0"/>
              </a:rPr>
              <a:t> в</a:t>
            </a:r>
            <a:r>
              <a:rPr lang="ru-RU" sz="2600" dirty="0">
                <a:solidFill>
                  <a:srgbClr val="FF0000"/>
                </a:solidFill>
                <a:latin typeface="Century Schoolbook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 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3" y="3047997"/>
            <a:ext cx="2592288" cy="3621363"/>
          </a:xfrm>
          <a:prstGeom prst="rect">
            <a:avLst/>
          </a:prstGeom>
          <a:ln w="28575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age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047998"/>
            <a:ext cx="2808312" cy="36213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67950" y="3047997"/>
            <a:ext cx="2664296" cy="36213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Содержимое 7"/>
          <p:cNvSpPr txBox="1">
            <a:spLocks/>
          </p:cNvSpPr>
          <p:nvPr/>
        </p:nvSpPr>
        <p:spPr>
          <a:xfrm>
            <a:off x="467544" y="260646"/>
            <a:ext cx="8208912" cy="2520281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 fontScale="550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800" b="1" dirty="0" smtClean="0">
                <a:solidFill>
                  <a:srgbClr val="0000CC"/>
                </a:solidFill>
                <a:latin typeface="Century Schoolbook" pitchFamily="18" charset="0"/>
              </a:rPr>
              <a:t>«</a:t>
            </a:r>
            <a:r>
              <a:rPr lang="ru-RU" sz="3800" b="1" dirty="0">
                <a:solidFill>
                  <a:srgbClr val="0000CC"/>
                </a:solidFill>
                <a:latin typeface="Century Schoolbook" pitchFamily="18" charset="0"/>
              </a:rPr>
              <a:t>Как ищут деревья в лесу своими корнями </a:t>
            </a:r>
            <a:r>
              <a:rPr lang="ru-RU" sz="3800" b="1" dirty="0" smtClean="0">
                <a:solidFill>
                  <a:srgbClr val="0000CC"/>
                </a:solidFill>
                <a:latin typeface="Century Schoolbook" pitchFamily="18" charset="0"/>
              </a:rPr>
              <a:t> плодородную </a:t>
            </a:r>
            <a:r>
              <a:rPr lang="ru-RU" sz="3800" b="1" dirty="0">
                <a:solidFill>
                  <a:srgbClr val="0000CC"/>
                </a:solidFill>
                <a:latin typeface="Century Schoolbook" pitchFamily="18" charset="0"/>
              </a:rPr>
              <a:t>почву, сплоченную из </a:t>
            </a:r>
            <a:r>
              <a:rPr lang="ru-RU" sz="3800" b="1" dirty="0" smtClean="0">
                <a:solidFill>
                  <a:srgbClr val="0000CC"/>
                </a:solidFill>
                <a:latin typeface="Century Schoolbook" pitchFamily="18" charset="0"/>
              </a:rPr>
              <a:t>пластов </a:t>
            </a:r>
            <a:r>
              <a:rPr lang="ru-RU" sz="3800" b="1" dirty="0">
                <a:solidFill>
                  <a:srgbClr val="0000CC"/>
                </a:solidFill>
                <a:latin typeface="Century Schoolbook" pitchFamily="18" charset="0"/>
              </a:rPr>
              <a:t>давно упавших листьев, так и </a:t>
            </a:r>
            <a:r>
              <a:rPr lang="ru-RU" sz="3800" b="1" dirty="0" smtClean="0">
                <a:solidFill>
                  <a:srgbClr val="0000CC"/>
                </a:solidFill>
                <a:latin typeface="Century Schoolbook" pitchFamily="18" charset="0"/>
              </a:rPr>
              <a:t>народ </a:t>
            </a:r>
            <a:r>
              <a:rPr lang="ru-RU" sz="3800" b="1" dirty="0">
                <a:solidFill>
                  <a:srgbClr val="0000CC"/>
                </a:solidFill>
                <a:latin typeface="Century Schoolbook" pitchFamily="18" charset="0"/>
              </a:rPr>
              <a:t>живет теми духовными </a:t>
            </a:r>
            <a:r>
              <a:rPr lang="ru-RU" sz="3800" b="1" dirty="0" smtClean="0">
                <a:solidFill>
                  <a:srgbClr val="0000CC"/>
                </a:solidFill>
                <a:latin typeface="Century Schoolbook" pitchFamily="18" charset="0"/>
              </a:rPr>
              <a:t>устоями, которые </a:t>
            </a:r>
            <a:r>
              <a:rPr lang="ru-RU" sz="3800" b="1" dirty="0">
                <a:solidFill>
                  <a:srgbClr val="0000CC"/>
                </a:solidFill>
                <a:latin typeface="Century Schoolbook" pitchFamily="18" charset="0"/>
              </a:rPr>
              <a:t>создавались от доблести, </a:t>
            </a:r>
            <a:r>
              <a:rPr lang="ru-RU" sz="3800" b="1" dirty="0" smtClean="0">
                <a:solidFill>
                  <a:srgbClr val="0000CC"/>
                </a:solidFill>
                <a:latin typeface="Century Schoolbook" pitchFamily="18" charset="0"/>
              </a:rPr>
              <a:t> геройства</a:t>
            </a:r>
            <a:r>
              <a:rPr lang="ru-RU" sz="3800" b="1" dirty="0">
                <a:solidFill>
                  <a:srgbClr val="0000CC"/>
                </a:solidFill>
                <a:latin typeface="Century Schoolbook" pitchFamily="18" charset="0"/>
              </a:rPr>
              <a:t>, стремлений, страданий и </a:t>
            </a:r>
            <a:r>
              <a:rPr lang="ru-RU" sz="3800" b="1" dirty="0" smtClean="0">
                <a:solidFill>
                  <a:srgbClr val="0000CC"/>
                </a:solidFill>
                <a:latin typeface="Century Schoolbook" pitchFamily="18" charset="0"/>
              </a:rPr>
              <a:t>надежд </a:t>
            </a:r>
            <a:r>
              <a:rPr lang="ru-RU" sz="3800" b="1" dirty="0">
                <a:solidFill>
                  <a:srgbClr val="0000CC"/>
                </a:solidFill>
                <a:latin typeface="Century Schoolbook" pitchFamily="18" charset="0"/>
              </a:rPr>
              <a:t>предшествующих поколений. </a:t>
            </a:r>
            <a:r>
              <a:rPr lang="ru-RU" sz="3800" b="1" dirty="0" smtClean="0">
                <a:solidFill>
                  <a:srgbClr val="0000CC"/>
                </a:solidFill>
                <a:latin typeface="Century Schoolbook" pitchFamily="18" charset="0"/>
              </a:rPr>
              <a:t>В </a:t>
            </a:r>
            <a:r>
              <a:rPr lang="ru-RU" sz="3800" b="1" dirty="0">
                <a:solidFill>
                  <a:srgbClr val="0000CC"/>
                </a:solidFill>
                <a:latin typeface="Century Schoolbook" pitchFamily="18" charset="0"/>
              </a:rPr>
              <a:t>этом заключается живительная сила, </a:t>
            </a:r>
            <a:r>
              <a:rPr lang="ru-RU" sz="3800" b="1" dirty="0" smtClean="0">
                <a:solidFill>
                  <a:srgbClr val="0000CC"/>
                </a:solidFill>
                <a:latin typeface="Century Schoolbook" pitchFamily="18" charset="0"/>
              </a:rPr>
              <a:t>которую </a:t>
            </a:r>
            <a:r>
              <a:rPr lang="ru-RU" sz="3800" b="1" dirty="0">
                <a:solidFill>
                  <a:srgbClr val="0000CC"/>
                </a:solidFill>
                <a:latin typeface="Century Schoolbook" pitchFamily="18" charset="0"/>
              </a:rPr>
              <a:t>исчезнувшие поколения </a:t>
            </a:r>
            <a:r>
              <a:rPr lang="ru-RU" sz="3800" b="1" dirty="0" smtClean="0">
                <a:solidFill>
                  <a:srgbClr val="0000CC"/>
                </a:solidFill>
                <a:latin typeface="Century Schoolbook" pitchFamily="18" charset="0"/>
              </a:rPr>
              <a:t>выработали </a:t>
            </a:r>
            <a:r>
              <a:rPr lang="ru-RU" sz="3800" b="1" dirty="0">
                <a:solidFill>
                  <a:srgbClr val="0000CC"/>
                </a:solidFill>
                <a:latin typeface="Century Schoolbook" pitchFamily="18" charset="0"/>
              </a:rPr>
              <a:t>для поколений грядущих…»</a:t>
            </a:r>
          </a:p>
          <a:p>
            <a:pPr marL="0" indent="0" algn="r">
              <a:buNone/>
            </a:pPr>
            <a:r>
              <a:rPr lang="ru-RU" sz="3800" b="1" dirty="0">
                <a:solidFill>
                  <a:srgbClr val="0000CC"/>
                </a:solidFill>
                <a:latin typeface="Century Schoolbook" pitchFamily="18" charset="0"/>
              </a:rPr>
              <a:t>Александр Селянинов</a:t>
            </a:r>
            <a:r>
              <a:rPr lang="ru-RU" sz="3800" b="1" dirty="0">
                <a:solidFill>
                  <a:srgbClr val="FF0000"/>
                </a:solidFill>
                <a:latin typeface="Century Schoolbook" pitchFamily="18" charset="0"/>
              </a:rPr>
              <a:t>.</a:t>
            </a:r>
          </a:p>
          <a:p>
            <a:endParaRPr lang="ru-RU" sz="7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 (2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8921" y="3156326"/>
            <a:ext cx="3783972" cy="2918607"/>
          </a:xfrm>
        </p:spPr>
      </p:pic>
      <p:pic>
        <p:nvPicPr>
          <p:cNvPr id="5" name="Рисунок 4" descr="image (2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42381" y="3903743"/>
            <a:ext cx="3432203" cy="27146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image (1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081" y="3016124"/>
            <a:ext cx="2705492" cy="360732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462785"/>
            <a:ext cx="61206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Century Schoolbook" pitchFamily="18" charset="0"/>
              </a:rPr>
              <a:t> </a:t>
            </a:r>
            <a:r>
              <a:rPr lang="ru-RU" sz="2800" b="1" dirty="0">
                <a:solidFill>
                  <a:srgbClr val="0000CC"/>
                </a:solidFill>
                <a:latin typeface="Century Schoolbook" pitchFamily="18" charset="0"/>
              </a:rPr>
              <a:t>Чтобы солнце улыбалось, </a:t>
            </a:r>
          </a:p>
          <a:p>
            <a:pPr algn="ctr"/>
            <a:r>
              <a:rPr lang="ru-RU" sz="2800" b="1" dirty="0">
                <a:solidFill>
                  <a:srgbClr val="0000CC"/>
                </a:solidFill>
                <a:latin typeface="Century Schoolbook" pitchFamily="18" charset="0"/>
              </a:rPr>
              <a:t>Нас с тобой согреть старалось, </a:t>
            </a:r>
          </a:p>
          <a:p>
            <a:pPr algn="ctr"/>
            <a:r>
              <a:rPr lang="ru-RU" sz="2800" b="1" dirty="0">
                <a:solidFill>
                  <a:srgbClr val="0000CC"/>
                </a:solidFill>
                <a:latin typeface="Century Schoolbook" pitchFamily="18" charset="0"/>
              </a:rPr>
              <a:t>Нужно просто стать добрей, </a:t>
            </a:r>
          </a:p>
          <a:p>
            <a:pPr algn="ctr"/>
            <a:r>
              <a:rPr lang="ru-RU" sz="2800" b="1" dirty="0">
                <a:solidFill>
                  <a:srgbClr val="0000CC"/>
                </a:solidFill>
                <a:latin typeface="Century Schoolbook" pitchFamily="18" charset="0"/>
              </a:rPr>
              <a:t>Идти по жизни веселей!</a:t>
            </a:r>
            <a:endParaRPr lang="ru-RU" sz="2800" b="1" dirty="0">
              <a:solidFill>
                <a:srgbClr val="FF0000"/>
              </a:solidFill>
              <a:effectLst/>
              <a:latin typeface="Century Schoolbook" pitchFamily="18" charset="0"/>
            </a:endParaRPr>
          </a:p>
        </p:txBody>
      </p:sp>
      <p:pic>
        <p:nvPicPr>
          <p:cNvPr id="1026" name="Picture 2" descr="C:\Users\user\Desktop\каримова\valyanie-solnyshko-4711-larg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6589"/>
          <a:stretch/>
        </p:blipFill>
        <p:spPr bwMode="auto">
          <a:xfrm>
            <a:off x="5877321" y="404663"/>
            <a:ext cx="3158339" cy="27516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526" y="530951"/>
            <a:ext cx="2996326" cy="2466002"/>
          </a:xfrm>
          <a:prstGeom prst="rect">
            <a:avLst/>
          </a:prstGeom>
          <a:ln w="28575">
            <a:solidFill>
              <a:srgbClr val="FFFF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Содержимое 3" descr="image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899197"/>
            <a:ext cx="2736304" cy="218133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image (2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9" y="530950"/>
            <a:ext cx="3305346" cy="250933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FFFF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37386" y="3501008"/>
            <a:ext cx="8555093" cy="2677656"/>
          </a:xfrm>
          <a:prstGeom prst="rect">
            <a:avLst/>
          </a:prstGeom>
          <a:solidFill>
            <a:srgbClr val="DFF1CB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CC"/>
                </a:solidFill>
                <a:latin typeface="Century Schoolbook" pitchFamily="18" charset="0"/>
              </a:rPr>
              <a:t>Мы не должны забывать о своем </a:t>
            </a:r>
            <a:r>
              <a:rPr lang="ru-RU" sz="2400" b="1" dirty="0" smtClean="0">
                <a:solidFill>
                  <a:srgbClr val="0000CC"/>
                </a:solidFill>
                <a:latin typeface="Century Schoolbook" pitchFamily="18" charset="0"/>
              </a:rPr>
              <a:t>культурном </a:t>
            </a:r>
            <a:r>
              <a:rPr lang="ru-RU" sz="2400" b="1" dirty="0">
                <a:solidFill>
                  <a:srgbClr val="0000CC"/>
                </a:solidFill>
                <a:latin typeface="Century Schoolbook" pitchFamily="18" charset="0"/>
              </a:rPr>
              <a:t>прошлом, о </a:t>
            </a:r>
            <a:r>
              <a:rPr lang="ru-RU" sz="2400" b="1" dirty="0" smtClean="0">
                <a:solidFill>
                  <a:srgbClr val="0000CC"/>
                </a:solidFill>
                <a:latin typeface="Century Schoolbook" pitchFamily="18" charset="0"/>
              </a:rPr>
              <a:t>памятниках, литературе</a:t>
            </a:r>
            <a:r>
              <a:rPr lang="ru-RU" sz="2400" b="1" dirty="0">
                <a:solidFill>
                  <a:srgbClr val="0000CC"/>
                </a:solidFill>
                <a:latin typeface="Century Schoolbook" pitchFamily="18" charset="0"/>
              </a:rPr>
              <a:t>, языке, живописи </a:t>
            </a:r>
            <a:r>
              <a:rPr lang="ru-RU" sz="2400" b="1" dirty="0" smtClean="0">
                <a:solidFill>
                  <a:srgbClr val="0000CC"/>
                </a:solidFill>
                <a:latin typeface="Century Schoolbook" pitchFamily="18" charset="0"/>
              </a:rPr>
              <a:t>…Национальные</a:t>
            </a:r>
            <a:r>
              <a:rPr lang="ru-RU" sz="2400" b="1" dirty="0">
                <a:solidFill>
                  <a:srgbClr val="0000CC"/>
                </a:solidFill>
                <a:latin typeface="Century Schoolbook" pitchFamily="18" charset="0"/>
              </a:rPr>
              <a:t>  отличия  сохраняются</a:t>
            </a:r>
            <a:br>
              <a:rPr lang="ru-RU" sz="2400" b="1" dirty="0">
                <a:solidFill>
                  <a:srgbClr val="0000CC"/>
                </a:solidFill>
                <a:latin typeface="Century Schoolbook" pitchFamily="18" charset="0"/>
              </a:rPr>
            </a:br>
            <a:r>
              <a:rPr lang="ru-RU" sz="2400" b="1" dirty="0">
                <a:solidFill>
                  <a:srgbClr val="0000CC"/>
                </a:solidFill>
                <a:latin typeface="Century Schoolbook" pitchFamily="18" charset="0"/>
              </a:rPr>
              <a:t>и в ХХ1 веке, если будем  </a:t>
            </a:r>
            <a:r>
              <a:rPr lang="ru-RU" sz="2400" b="1" dirty="0" smtClean="0">
                <a:solidFill>
                  <a:srgbClr val="0000CC"/>
                </a:solidFill>
                <a:latin typeface="Century Schoolbook" pitchFamily="18" charset="0"/>
              </a:rPr>
              <a:t>озабоченны воспитанием </a:t>
            </a:r>
            <a:r>
              <a:rPr lang="ru-RU" sz="2400" b="1" dirty="0">
                <a:solidFill>
                  <a:srgbClr val="0000CC"/>
                </a:solidFill>
                <a:latin typeface="Century Schoolbook" pitchFamily="18" charset="0"/>
              </a:rPr>
              <a:t>душ, а не только</a:t>
            </a:r>
            <a:br>
              <a:rPr lang="ru-RU" sz="2400" b="1" dirty="0">
                <a:solidFill>
                  <a:srgbClr val="0000CC"/>
                </a:solidFill>
                <a:latin typeface="Century Schoolbook" pitchFamily="18" charset="0"/>
              </a:rPr>
            </a:br>
            <a:r>
              <a:rPr lang="ru-RU" sz="2400" b="1" dirty="0">
                <a:solidFill>
                  <a:srgbClr val="0000CC"/>
                </a:solidFill>
                <a:latin typeface="Century Schoolbook" pitchFamily="18" charset="0"/>
              </a:rPr>
              <a:t>передачей знаний …»</a:t>
            </a:r>
          </a:p>
          <a:p>
            <a:pPr algn="r"/>
            <a:r>
              <a:rPr lang="ru-RU" sz="2400" b="1" i="1" dirty="0">
                <a:solidFill>
                  <a:srgbClr val="0000CC"/>
                </a:solidFill>
                <a:latin typeface="Century Schoolbook" pitchFamily="18" charset="0"/>
              </a:rPr>
              <a:t>Д. Лихачев</a:t>
            </a:r>
            <a:endParaRPr lang="ru-RU" sz="2400" b="1" dirty="0">
              <a:solidFill>
                <a:srgbClr val="0000CC"/>
              </a:solidFill>
              <a:effectLst/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483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 (2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80728"/>
            <a:ext cx="3629934" cy="4530234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image (1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4646" y="232195"/>
            <a:ext cx="4255826" cy="2985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age (20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717032"/>
            <a:ext cx="4248472" cy="2988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1027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277418">
            <a:off x="179511" y="188640"/>
            <a:ext cx="4793968" cy="3475301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age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1" y="3756511"/>
            <a:ext cx="3888433" cy="29163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image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37389" y="404664"/>
            <a:ext cx="3600566" cy="2700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image (1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38562">
            <a:off x="4566790" y="3324236"/>
            <a:ext cx="4237451" cy="317808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C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 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60433" y="271129"/>
            <a:ext cx="4061936" cy="28878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image (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739" y="3429000"/>
            <a:ext cx="4263037" cy="3112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age (10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429000"/>
            <a:ext cx="4226442" cy="311287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image (18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6955" y="285728"/>
            <a:ext cx="4263037" cy="287324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 (1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652554"/>
            <a:ext cx="3096344" cy="2893215"/>
          </a:xfrm>
          <a:ln w="38100">
            <a:solidFill>
              <a:srgbClr val="25C10B"/>
            </a:solidFill>
          </a:ln>
        </p:spPr>
      </p:pic>
      <p:pic>
        <p:nvPicPr>
          <p:cNvPr id="5" name="Рисунок 4" descr="image (1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50657"/>
            <a:ext cx="4176464" cy="2916325"/>
          </a:xfrm>
          <a:prstGeom prst="rect">
            <a:avLst/>
          </a:prstGeom>
          <a:ln w="381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image (1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50657"/>
            <a:ext cx="4032448" cy="291632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Рисунок 6" descr="image (1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59" y="3637777"/>
            <a:ext cx="3003405" cy="2909177"/>
          </a:xfrm>
          <a:prstGeom prst="rect">
            <a:avLst/>
          </a:prstGeom>
          <a:ln w="38100">
            <a:solidFill>
              <a:srgbClr val="25C10B"/>
            </a:solidFill>
          </a:ln>
        </p:spPr>
      </p:pic>
      <p:pic>
        <p:nvPicPr>
          <p:cNvPr id="8" name="Рисунок 7" descr="image (15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3503183"/>
            <a:ext cx="2357454" cy="3143272"/>
          </a:xfrm>
          <a:prstGeom prst="rect">
            <a:avLst/>
          </a:prstGeom>
          <a:ln w="38100">
            <a:solidFill>
              <a:srgbClr val="0000CC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age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3861048"/>
            <a:ext cx="3881852" cy="2811925"/>
          </a:xfrm>
          <a:ln w="28575">
            <a:solidFill>
              <a:schemeClr val="accent1"/>
            </a:solidFill>
          </a:ln>
        </p:spPr>
      </p:pic>
      <p:pic>
        <p:nvPicPr>
          <p:cNvPr id="8" name="Рисунок 7" descr="image (1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9" y="476672"/>
            <a:ext cx="4165666" cy="312425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Рисунок 8" descr="image (1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2960" y="188640"/>
            <a:ext cx="4311049" cy="313078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image (2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7016" y="3429000"/>
            <a:ext cx="4203648" cy="32439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 (2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3958" y="1517786"/>
            <a:ext cx="3889386" cy="50913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Содержимое 5" descr="image (1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563781"/>
            <a:ext cx="3888432" cy="50453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251520" y="404663"/>
            <a:ext cx="8784976" cy="122413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Century Schoolbook" pitchFamily="18" charset="0"/>
              </a:rPr>
              <a:t>Русская народная пословица: </a:t>
            </a:r>
          </a:p>
          <a:p>
            <a:pPr marL="0" indent="0" algn="ctr">
              <a:buNone/>
            </a:pPr>
            <a:r>
              <a:rPr lang="ru-RU" sz="2800" b="1" u="sng" dirty="0" smtClean="0">
                <a:solidFill>
                  <a:srgbClr val="FF0000"/>
                </a:solidFill>
                <a:latin typeface="Century Schoolbook" pitchFamily="18" charset="0"/>
              </a:rPr>
              <a:t>«Не </a:t>
            </a:r>
            <a:r>
              <a:rPr lang="ru-RU" sz="2800" b="1" u="sng" dirty="0">
                <a:solidFill>
                  <a:srgbClr val="FF0000"/>
                </a:solidFill>
                <a:latin typeface="Century Schoolbook" pitchFamily="18" charset="0"/>
              </a:rPr>
              <a:t>привыкай к безделью, учись рукоделью</a:t>
            </a:r>
            <a:r>
              <a:rPr lang="ru-RU" sz="2800" b="1" dirty="0">
                <a:solidFill>
                  <a:srgbClr val="FF0000"/>
                </a:solidFill>
                <a:latin typeface="Century Schoolbook" pitchFamily="18" charset="0"/>
              </a:rPr>
              <a:t>»</a:t>
            </a:r>
          </a:p>
          <a:p>
            <a:pPr algn="ctr"/>
            <a:endParaRPr lang="ru-RU" sz="2400" b="1" dirty="0">
              <a:solidFill>
                <a:srgbClr val="0000CC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1635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 (1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1799" y="3861048"/>
            <a:ext cx="3643387" cy="2732540"/>
          </a:xfrm>
          <a:prstGeom prst="rect">
            <a:avLst/>
          </a:prstGeom>
        </p:spPr>
      </p:pic>
      <p:pic>
        <p:nvPicPr>
          <p:cNvPr id="6" name="Рисунок 5" descr="image (1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149080"/>
            <a:ext cx="3428992" cy="2571744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251520" y="188640"/>
            <a:ext cx="8550402" cy="15121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 smtClean="0"/>
              <a:t> </a:t>
            </a:r>
            <a:r>
              <a:rPr lang="ru-RU" sz="2000" b="1" dirty="0">
                <a:solidFill>
                  <a:srgbClr val="0000CC"/>
                </a:solidFill>
                <a:latin typeface="Century Schoolbook" pitchFamily="18" charset="0"/>
              </a:rPr>
              <a:t>«Пусть ребенок чувствует красоту и восторгается ею, пусть в его сердце и в памяти навсегда сохранятся образы, в которых воплощается Родина</a:t>
            </a:r>
            <a:r>
              <a:rPr lang="ru-RU" sz="2000" b="1" dirty="0" smtClean="0">
                <a:solidFill>
                  <a:srgbClr val="0000CC"/>
                </a:solidFill>
                <a:latin typeface="Century Schoolbook" pitchFamily="18" charset="0"/>
              </a:rPr>
              <a:t>».</a:t>
            </a:r>
            <a:r>
              <a:rPr lang="ru-RU" sz="2000" b="1" dirty="0">
                <a:solidFill>
                  <a:srgbClr val="0000CC"/>
                </a:solidFill>
                <a:latin typeface="Century Schoolbook" pitchFamily="18" charset="0"/>
              </a:rPr>
              <a:t> </a:t>
            </a:r>
          </a:p>
          <a:p>
            <a:pPr marL="0" indent="0" algn="r">
              <a:buNone/>
            </a:pPr>
            <a:r>
              <a:rPr lang="ru-RU" sz="2000" b="1" dirty="0" err="1" smtClean="0">
                <a:solidFill>
                  <a:srgbClr val="0000CC"/>
                </a:solidFill>
                <a:latin typeface="Century Schoolbook" pitchFamily="18" charset="0"/>
              </a:rPr>
              <a:t>В.А.Сухомлинский</a:t>
            </a:r>
            <a:endParaRPr lang="ru-RU" sz="2000" b="1" dirty="0">
              <a:solidFill>
                <a:srgbClr val="0000CC"/>
              </a:solidFill>
              <a:latin typeface="Century Schoolbook" pitchFamily="18" charset="0"/>
            </a:endParaRPr>
          </a:p>
          <a:p>
            <a:pPr algn="ctr"/>
            <a:endParaRPr lang="ru-RU" sz="2400" b="1" dirty="0">
              <a:solidFill>
                <a:srgbClr val="0000CC"/>
              </a:solidFill>
              <a:latin typeface="Century Schoolbook" pitchFamily="18" charset="0"/>
            </a:endParaRPr>
          </a:p>
        </p:txBody>
      </p:sp>
      <p:pic>
        <p:nvPicPr>
          <p:cNvPr id="4" name="Содержимое 3" descr="image (18)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763688" y="1484784"/>
            <a:ext cx="3714776" cy="258908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441</TotalTime>
  <Words>191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Каримова Елена Павловна,  воспитатель МДОУ «ДС №9 «Журавушка»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«Тёплые картины»</dc:title>
  <dc:creator>журавушка</dc:creator>
  <cp:lastModifiedBy>журавушка</cp:lastModifiedBy>
  <cp:revision>29</cp:revision>
  <dcterms:created xsi:type="dcterms:W3CDTF">2015-11-16T04:07:07Z</dcterms:created>
  <dcterms:modified xsi:type="dcterms:W3CDTF">2015-11-18T11:23:26Z</dcterms:modified>
</cp:coreProperties>
</file>